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22"/>
  </p:notesMasterIdLst>
  <p:handoutMasterIdLst>
    <p:handoutMasterId r:id="rId23"/>
  </p:handoutMasterIdLst>
  <p:sldIdLst>
    <p:sldId id="1720" r:id="rId7"/>
    <p:sldId id="1994" r:id="rId8"/>
    <p:sldId id="2801" r:id="rId9"/>
    <p:sldId id="1880" r:id="rId10"/>
    <p:sldId id="1884" r:id="rId11"/>
    <p:sldId id="2802" r:id="rId12"/>
    <p:sldId id="2804" r:id="rId13"/>
    <p:sldId id="2806" r:id="rId14"/>
    <p:sldId id="2807" r:id="rId15"/>
    <p:sldId id="1881" r:id="rId16"/>
    <p:sldId id="1885" r:id="rId17"/>
    <p:sldId id="1882" r:id="rId18"/>
    <p:sldId id="1886" r:id="rId19"/>
    <p:sldId id="2808" r:id="rId20"/>
    <p:sldId id="1574"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2801"/>
            <p14:sldId id="1880"/>
            <p14:sldId id="1884"/>
            <p14:sldId id="2802"/>
            <p14:sldId id="2804"/>
            <p14:sldId id="2806"/>
            <p14:sldId id="2807"/>
            <p14:sldId id="1881"/>
            <p14:sldId id="1885"/>
            <p14:sldId id="1882"/>
            <p14:sldId id="1886"/>
            <p14:sldId id="2808"/>
            <p14:sldId id="1574"/>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00" autoAdjust="0"/>
    <p:restoredTop sz="92041" autoAdjust="0"/>
  </p:normalViewPr>
  <p:slideViewPr>
    <p:cSldViewPr snapToGrid="0">
      <p:cViewPr varScale="1">
        <p:scale>
          <a:sx n="102" d="100"/>
          <a:sy n="102" d="100"/>
        </p:scale>
        <p:origin x="72"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1/7/2020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1/7/2020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1/7/2020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1/7/2020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375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093203"/>
            <a:ext cx="5865571" cy="764797"/>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86055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48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4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621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7914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837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205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35675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9" r:id="rId32"/>
    <p:sldLayoutId id="2147484910" r:id="rId33"/>
    <p:sldLayoutId id="2147484911" r:id="rId34"/>
    <p:sldLayoutId id="2147484912" r:id="rId35"/>
    <p:sldLayoutId id="2147484913" r:id="rId36"/>
    <p:sldLayoutId id="2147484914" r:id="rId37"/>
    <p:sldLayoutId id="2147484915" r:id="rId38"/>
    <p:sldLayoutId id="2147484916"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hyperlink" Target="https://www.pluralsight.com/courses/powershell-office-365" TargetMode="External"/><Relationship Id="rId7" Type="http://schemas.openxmlformats.org/officeDocument/2006/relationships/hyperlink" Target="https://powershell.org/" TargetMode="External"/><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hyperlink" Target="https://devblogs.microsoft.com/scripting/" TargetMode="External"/><Relationship Id="rId5" Type="http://schemas.openxmlformats.org/officeDocument/2006/relationships/hyperlink" Target="https://www.pluralsight.com/courses/reporting-powershell-enhanced-html" TargetMode="External"/><Relationship Id="rId4" Type="http://schemas.openxmlformats.org/officeDocument/2006/relationships/hyperlink" Target="https://www.pluralsight.com/courses/csv-data-powershel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Office 365 Groups Usage Report</a:t>
            </a:r>
          </a:p>
        </p:txBody>
      </p:sp>
    </p:spTree>
    <p:extLst>
      <p:ext uri="{BB962C8B-B14F-4D97-AF65-F5344CB8AC3E}">
        <p14:creationId xmlns:p14="http://schemas.microsoft.com/office/powerpoint/2010/main" val="171748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9459" y="2521058"/>
            <a:ext cx="6178551" cy="3693319"/>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By default, any user can create Office 365 groups without approval</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When users delete a group, administrators are not notified. Administrators only have 30 days to restore the group.</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With the new Self-Service mode, it is easy for groups to remain orphaned or become inactive</a:t>
            </a:r>
          </a:p>
        </p:txBody>
      </p:sp>
      <p:pic>
        <p:nvPicPr>
          <p:cNvPr id="14" name="Picture 4" descr="Image result for exchange logo">
            <a:extLst>
              <a:ext uri="{FF2B5EF4-FFF2-40B4-BE49-F238E27FC236}">
                <a16:creationId xmlns:a16="http://schemas.microsoft.com/office/drawing/2014/main" id="{27FB2429-EC12-45F9-ADA8-0F460D2CE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089" y="2606040"/>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3D5ADFCA-8C0E-4F67-9A9A-3E92ECEB0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9130" y="2709307"/>
            <a:ext cx="1633411" cy="1645920"/>
          </a:xfrm>
          <a:prstGeom prst="rect">
            <a:avLst/>
          </a:prstGeom>
        </p:spPr>
      </p:pic>
      <p:sp>
        <p:nvSpPr>
          <p:cNvPr id="16" name="Rectangle 15">
            <a:extLst>
              <a:ext uri="{FF2B5EF4-FFF2-40B4-BE49-F238E27FC236}">
                <a16:creationId xmlns:a16="http://schemas.microsoft.com/office/drawing/2014/main" id="{49FEC719-1753-4AF5-9E70-11AEEBABFD13}"/>
              </a:ext>
            </a:extLst>
          </p:cNvPr>
          <p:cNvSpPr/>
          <p:nvPr/>
        </p:nvSpPr>
        <p:spPr>
          <a:xfrm>
            <a:off x="7995845" y="4507468"/>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331242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Profile Completeness Report</a:t>
            </a:r>
          </a:p>
        </p:txBody>
      </p:sp>
    </p:spTree>
    <p:extLst>
      <p:ext uri="{BB962C8B-B14F-4D97-AF65-F5344CB8AC3E}">
        <p14:creationId xmlns:p14="http://schemas.microsoft.com/office/powerpoint/2010/main" val="244675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3323987"/>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Multiple Office 365 experiences depend on the completeness of the User Profile</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Workflows</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Org Charts</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People Directory</a:t>
            </a:r>
          </a:p>
          <a:p>
            <a:pPr marL="800083" lvl="1"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There are no Microsoft reports to see what user is missing what inside your organization</a:t>
            </a:r>
          </a:p>
          <a:p>
            <a:pPr marL="800083" lvl="1" indent="-342900">
              <a:buFont typeface="Arial" panose="020B0604020202020204" pitchFamily="34" charset="0"/>
              <a:buChar char="•"/>
            </a:pPr>
            <a:r>
              <a:rPr lang="en-US" sz="2400" dirty="0">
                <a:gradFill>
                  <a:gsLst>
                    <a:gs pos="2917">
                      <a:schemeClr val="tx1"/>
                    </a:gs>
                    <a:gs pos="30000">
                      <a:schemeClr val="tx1"/>
                    </a:gs>
                  </a:gsLst>
                  <a:lin ang="5400000" scaled="0"/>
                </a:gradFill>
              </a:rPr>
              <a:t>Only 3</a:t>
            </a:r>
            <a:r>
              <a:rPr lang="en-US" sz="2400" baseline="30000" dirty="0">
                <a:gradFill>
                  <a:gsLst>
                    <a:gs pos="2917">
                      <a:schemeClr val="tx1"/>
                    </a:gs>
                    <a:gs pos="30000">
                      <a:schemeClr val="tx1"/>
                    </a:gs>
                  </a:gsLst>
                  <a:lin ang="5400000" scaled="0"/>
                </a:gradFill>
              </a:rPr>
              <a:t>rd</a:t>
            </a:r>
            <a:r>
              <a:rPr lang="en-US" sz="2400" dirty="0">
                <a:gradFill>
                  <a:gsLst>
                    <a:gs pos="2917">
                      <a:schemeClr val="tx1"/>
                    </a:gs>
                    <a:gs pos="30000">
                      <a:schemeClr val="tx1"/>
                    </a:gs>
                  </a:gsLst>
                  <a:lin ang="5400000" scaled="0"/>
                </a:gradFill>
              </a:rPr>
              <a:t> Party Tools available</a:t>
            </a:r>
          </a:p>
        </p:txBody>
      </p:sp>
      <p:pic>
        <p:nvPicPr>
          <p:cNvPr id="3076" name="Picture 4" descr="Image result for exchange logo">
            <a:extLst>
              <a:ext uri="{FF2B5EF4-FFF2-40B4-BE49-F238E27FC236}">
                <a16:creationId xmlns:a16="http://schemas.microsoft.com/office/drawing/2014/main" id="{B48669E1-3DCF-478F-ABDA-E31037861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294" y="2143125"/>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CCFCEAA8-931C-4B87-BFB6-6D475EBE5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5335" y="2246392"/>
            <a:ext cx="1633411" cy="1645920"/>
          </a:xfrm>
          <a:prstGeom prst="rect">
            <a:avLst/>
          </a:prstGeom>
        </p:spPr>
      </p:pic>
      <p:pic>
        <p:nvPicPr>
          <p:cNvPr id="4100" name="Picture 4" descr="https://raw.githubusercontent.com/pnp/media/master/optimized/pnp-projects/blue/png/pnp-powershell-300.png">
            <a:extLst>
              <a:ext uri="{FF2B5EF4-FFF2-40B4-BE49-F238E27FC236}">
                <a16:creationId xmlns:a16="http://schemas.microsoft.com/office/drawing/2014/main" id="{5913F8EE-7EE5-4690-BEB9-9C38B4513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146" y="4024115"/>
            <a:ext cx="3657600" cy="15971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92EE93-2866-4653-B3AC-009CD0464B44}"/>
              </a:ext>
            </a:extLst>
          </p:cNvPr>
          <p:cNvSpPr/>
          <p:nvPr/>
        </p:nvSpPr>
        <p:spPr>
          <a:xfrm>
            <a:off x="8001146" y="5754469"/>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989022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10317A-A5C1-4ADF-8CBE-181099057E7F}"/>
              </a:ext>
            </a:extLst>
          </p:cNvPr>
          <p:cNvSpPr>
            <a:spLocks noGrp="1"/>
          </p:cNvSpPr>
          <p:nvPr>
            <p:ph type="title"/>
          </p:nvPr>
        </p:nvSpPr>
        <p:spPr/>
        <p:txBody>
          <a:bodyPr/>
          <a:lstStyle/>
          <a:p>
            <a:r>
              <a:rPr lang="en-US" dirty="0"/>
              <a:t>Resources</a:t>
            </a:r>
            <a:endParaRPr lang="en-CA" dirty="0"/>
          </a:p>
        </p:txBody>
      </p:sp>
      <p:pic>
        <p:nvPicPr>
          <p:cNvPr id="1026" name="Picture 2" descr="http://pluralsight-static.s3.amazonaws.com/authorkit/img-041619/Non-Tech-Objects/Gray/book_Gray.png">
            <a:extLst>
              <a:ext uri="{FF2B5EF4-FFF2-40B4-BE49-F238E27FC236}">
                <a16:creationId xmlns:a16="http://schemas.microsoft.com/office/drawing/2014/main" id="{5F54E3E7-F2EA-4A0B-957E-45655AA270F6}"/>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584200" y="1827758"/>
            <a:ext cx="5211763" cy="404862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05C17FA6-CEA0-45B5-AA48-DA65094B5DEA}"/>
              </a:ext>
            </a:extLst>
          </p:cNvPr>
          <p:cNvSpPr>
            <a:spLocks noGrp="1"/>
          </p:cNvSpPr>
          <p:nvPr>
            <p:ph sz="quarter" idx="13"/>
          </p:nvPr>
        </p:nvSpPr>
        <p:spPr/>
        <p:txBody>
          <a:bodyPr/>
          <a:lstStyle/>
          <a:p>
            <a:r>
              <a:rPr lang="en-US" sz="1800" dirty="0"/>
              <a:t>Pluralsight</a:t>
            </a:r>
          </a:p>
          <a:p>
            <a:pPr lvl="1"/>
            <a:r>
              <a:rPr lang="en-US" sz="1800" dirty="0"/>
              <a:t>PowerShell for Office 365</a:t>
            </a:r>
          </a:p>
          <a:p>
            <a:pPr lvl="2"/>
            <a:r>
              <a:rPr lang="en-US" sz="1600" dirty="0">
                <a:hlinkClick r:id="rId3"/>
              </a:rPr>
              <a:t>https://www.pluralsight.com/courses/powershell-office-365</a:t>
            </a:r>
            <a:r>
              <a:rPr lang="en-US" sz="1600" dirty="0"/>
              <a:t> </a:t>
            </a:r>
          </a:p>
          <a:p>
            <a:pPr lvl="1"/>
            <a:r>
              <a:rPr lang="en-US" sz="1800" dirty="0"/>
              <a:t>Working with CSV Data in PowerShell</a:t>
            </a:r>
          </a:p>
          <a:p>
            <a:pPr lvl="2"/>
            <a:r>
              <a:rPr lang="en-CA" sz="1600" dirty="0">
                <a:hlinkClick r:id="rId4"/>
              </a:rPr>
              <a:t>https://www.pluralsight.com/courses/csv-data-powershell</a:t>
            </a:r>
            <a:endParaRPr lang="en-US" sz="1600" dirty="0"/>
          </a:p>
          <a:p>
            <a:pPr lvl="1"/>
            <a:r>
              <a:rPr lang="en-US" sz="1800" dirty="0"/>
              <a:t>Reporting with PowerShell HTML and Enhanced HTML</a:t>
            </a:r>
          </a:p>
          <a:p>
            <a:pPr lvl="2"/>
            <a:r>
              <a:rPr lang="en-US" sz="1600" dirty="0">
                <a:hlinkClick r:id="rId5"/>
              </a:rPr>
              <a:t>https://www.pluralsight.com/courses/reporting-powershell-enhanced-html</a:t>
            </a:r>
            <a:endParaRPr lang="en-CA" sz="1800" dirty="0"/>
          </a:p>
          <a:p>
            <a:pPr marL="0" indent="-229748">
              <a:buNone/>
            </a:pPr>
            <a:r>
              <a:rPr lang="en-CA" sz="1800" dirty="0"/>
              <a:t>Blogs</a:t>
            </a:r>
          </a:p>
          <a:p>
            <a:pPr marL="584855" lvl="1" indent="-285750"/>
            <a:r>
              <a:rPr lang="en-CA" sz="1800" dirty="0">
                <a:hlinkClick r:id="rId6"/>
              </a:rPr>
              <a:t>https://devblogs.microsoft.com/scripting/</a:t>
            </a:r>
            <a:endParaRPr lang="en-CA" sz="1800" dirty="0"/>
          </a:p>
          <a:p>
            <a:pPr marL="584855" lvl="1" indent="-285750"/>
            <a:r>
              <a:rPr lang="en-CA" sz="1800" dirty="0">
                <a:hlinkClick r:id="rId7"/>
              </a:rPr>
              <a:t>https://powershell.org/</a:t>
            </a:r>
            <a:r>
              <a:rPr lang="en-CA" sz="1800" dirty="0"/>
              <a:t> </a:t>
            </a:r>
          </a:p>
          <a:p>
            <a:pPr marL="528853" lvl="1" indent="-229748">
              <a:buNone/>
            </a:pPr>
            <a:endParaRPr lang="en-CA" sz="1800" dirty="0"/>
          </a:p>
        </p:txBody>
      </p:sp>
    </p:spTree>
    <p:extLst>
      <p:ext uri="{BB962C8B-B14F-4D97-AF65-F5344CB8AC3E}">
        <p14:creationId xmlns:p14="http://schemas.microsoft.com/office/powerpoint/2010/main" val="17304229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000" dirty="0"/>
              <a:t>Thank you!</a:t>
            </a:r>
          </a:p>
        </p:txBody>
      </p:sp>
      <p:grpSp>
        <p:nvGrpSpPr>
          <p:cNvPr id="18" name="Group 17">
            <a:extLst>
              <a:ext uri="{FF2B5EF4-FFF2-40B4-BE49-F238E27FC236}">
                <a16:creationId xmlns:a16="http://schemas.microsoft.com/office/drawing/2014/main" id="{15C0E31C-981F-486D-823D-8FCAFEDB88FD}"/>
              </a:ext>
            </a:extLst>
          </p:cNvPr>
          <p:cNvGrpSpPr/>
          <p:nvPr/>
        </p:nvGrpSpPr>
        <p:grpSpPr>
          <a:xfrm>
            <a:off x="490404" y="1525572"/>
            <a:ext cx="4383046" cy="680880"/>
            <a:chOff x="310872" y="1287794"/>
            <a:chExt cx="5297660" cy="822960"/>
          </a:xfrm>
        </p:grpSpPr>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72" y="1287794"/>
              <a:ext cx="822960" cy="822960"/>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169664" y="1437664"/>
              <a:ext cx="4438868" cy="558001"/>
            </a:xfrm>
            <a:prstGeom prst="rect">
              <a:avLst/>
            </a:prstGeom>
            <a:noFill/>
          </p:spPr>
          <p:txBody>
            <a:bodyPr wrap="square" rtlCol="0">
              <a:spAutoFit/>
            </a:bodyPr>
            <a:lstStyle/>
            <a:p>
              <a:pPr defTabSz="1348370">
                <a:defRPr/>
              </a:pPr>
              <a:r>
                <a:rPr lang="en-US" sz="2400" dirty="0">
                  <a:solidFill>
                    <a:schemeClr val="tx2"/>
                  </a:solidFill>
                  <a:latin typeface="Roboto Condensed"/>
                </a:rPr>
                <a:t>@vladcatrinescu</a:t>
              </a:r>
            </a:p>
          </p:txBody>
        </p:sp>
      </p:grpSp>
      <p:grpSp>
        <p:nvGrpSpPr>
          <p:cNvPr id="15" name="Group 14">
            <a:extLst>
              <a:ext uri="{FF2B5EF4-FFF2-40B4-BE49-F238E27FC236}">
                <a16:creationId xmlns:a16="http://schemas.microsoft.com/office/drawing/2014/main" id="{DC5F7D14-AAA1-402F-AD0F-82145CB6DE67}"/>
              </a:ext>
            </a:extLst>
          </p:cNvPr>
          <p:cNvGrpSpPr/>
          <p:nvPr/>
        </p:nvGrpSpPr>
        <p:grpSpPr>
          <a:xfrm>
            <a:off x="486163" y="2542196"/>
            <a:ext cx="5390766" cy="680880"/>
            <a:chOff x="310871" y="2207432"/>
            <a:chExt cx="6515662" cy="822960"/>
          </a:xfrm>
        </p:grpSpPr>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71" y="2207432"/>
              <a:ext cx="822960" cy="822960"/>
            </a:xfrm>
            <a:prstGeom prst="rect">
              <a:avLst/>
            </a:prstGeom>
          </p:spPr>
        </p:pic>
        <p:sp>
          <p:nvSpPr>
            <p:cNvPr id="7" name="TextBox 6">
              <a:extLst>
                <a:ext uri="{FF2B5EF4-FFF2-40B4-BE49-F238E27FC236}">
                  <a16:creationId xmlns:a16="http://schemas.microsoft.com/office/drawing/2014/main" id="{B6A46285-E634-4B4B-B18D-3F18303EA712}"/>
                </a:ext>
              </a:extLst>
            </p:cNvPr>
            <p:cNvSpPr txBox="1"/>
            <p:nvPr/>
          </p:nvSpPr>
          <p:spPr>
            <a:xfrm>
              <a:off x="1169664" y="238808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http://ca.linkedin.com/in/vladcatrinescu</a:t>
              </a:r>
            </a:p>
          </p:txBody>
        </p:sp>
      </p:grpSp>
      <p:grpSp>
        <p:nvGrpSpPr>
          <p:cNvPr id="13" name="Group 12">
            <a:extLst>
              <a:ext uri="{FF2B5EF4-FFF2-40B4-BE49-F238E27FC236}">
                <a16:creationId xmlns:a16="http://schemas.microsoft.com/office/drawing/2014/main" id="{78A67EEE-4B39-4EE1-A4BC-C16FB0DD70D5}"/>
              </a:ext>
            </a:extLst>
          </p:cNvPr>
          <p:cNvGrpSpPr/>
          <p:nvPr/>
        </p:nvGrpSpPr>
        <p:grpSpPr>
          <a:xfrm>
            <a:off x="485389" y="3558820"/>
            <a:ext cx="5387055" cy="680880"/>
            <a:chOff x="315356" y="3156774"/>
            <a:chExt cx="6511177" cy="822960"/>
          </a:xfrm>
        </p:grpSpPr>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56" y="3156774"/>
              <a:ext cx="822960" cy="822960"/>
            </a:xfrm>
            <a:prstGeom prst="rect">
              <a:avLst/>
            </a:prstGeom>
          </p:spPr>
        </p:pic>
        <p:sp>
          <p:nvSpPr>
            <p:cNvPr id="8" name="TextBox 7">
              <a:extLst>
                <a:ext uri="{FF2B5EF4-FFF2-40B4-BE49-F238E27FC236}">
                  <a16:creationId xmlns:a16="http://schemas.microsoft.com/office/drawing/2014/main" id="{36FB3DDA-7BD1-4BA6-92EB-86316C4D181A}"/>
                </a:ext>
              </a:extLst>
            </p:cNvPr>
            <p:cNvSpPr txBox="1"/>
            <p:nvPr/>
          </p:nvSpPr>
          <p:spPr>
            <a:xfrm>
              <a:off x="1169664" y="3337422"/>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www.VladTalksTech.com</a:t>
              </a:r>
            </a:p>
          </p:txBody>
        </p:sp>
      </p:grpSp>
      <p:grpSp>
        <p:nvGrpSpPr>
          <p:cNvPr id="12" name="Group 11">
            <a:extLst>
              <a:ext uri="{FF2B5EF4-FFF2-40B4-BE49-F238E27FC236}">
                <a16:creationId xmlns:a16="http://schemas.microsoft.com/office/drawing/2014/main" id="{5ACCDEA4-189B-4531-93D0-0169ADB24DB6}"/>
              </a:ext>
            </a:extLst>
          </p:cNvPr>
          <p:cNvGrpSpPr/>
          <p:nvPr/>
        </p:nvGrpSpPr>
        <p:grpSpPr>
          <a:xfrm>
            <a:off x="480442" y="4575444"/>
            <a:ext cx="5392002" cy="680880"/>
            <a:chOff x="310871" y="4325922"/>
            <a:chExt cx="6517156" cy="822960"/>
          </a:xfrm>
        </p:grpSpPr>
        <p:sp>
          <p:nvSpPr>
            <p:cNvPr id="10" name="TextBox 9">
              <a:extLst>
                <a:ext uri="{FF2B5EF4-FFF2-40B4-BE49-F238E27FC236}">
                  <a16:creationId xmlns:a16="http://schemas.microsoft.com/office/drawing/2014/main" id="{6D934EE1-CAD7-41D8-9054-69F91D7D3B34}"/>
                </a:ext>
              </a:extLst>
            </p:cNvPr>
            <p:cNvSpPr txBox="1"/>
            <p:nvPr/>
          </p:nvSpPr>
          <p:spPr>
            <a:xfrm>
              <a:off x="1171158" y="450657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310871" y="4325922"/>
              <a:ext cx="822960" cy="822960"/>
            </a:xfrm>
            <a:prstGeom prst="rect">
              <a:avLst/>
            </a:prstGeom>
          </p:spPr>
        </p:pic>
      </p:grpSp>
      <p:grpSp>
        <p:nvGrpSpPr>
          <p:cNvPr id="9" name="Group 8">
            <a:extLst>
              <a:ext uri="{FF2B5EF4-FFF2-40B4-BE49-F238E27FC236}">
                <a16:creationId xmlns:a16="http://schemas.microsoft.com/office/drawing/2014/main" id="{8D8335AB-BC0F-498F-AB45-DC6F52352F64}"/>
              </a:ext>
            </a:extLst>
          </p:cNvPr>
          <p:cNvGrpSpPr/>
          <p:nvPr/>
        </p:nvGrpSpPr>
        <p:grpSpPr>
          <a:xfrm>
            <a:off x="480442" y="5592070"/>
            <a:ext cx="5910833" cy="857347"/>
            <a:chOff x="230257" y="5441287"/>
            <a:chExt cx="7144251" cy="1036250"/>
          </a:xfrm>
        </p:grpSpPr>
        <p:pic>
          <p:nvPicPr>
            <p:cNvPr id="16" name="Picture 15">
              <a:extLst>
                <a:ext uri="{FF2B5EF4-FFF2-40B4-BE49-F238E27FC236}">
                  <a16:creationId xmlns:a16="http://schemas.microsoft.com/office/drawing/2014/main" id="{225E066D-44C8-474A-AF59-6E0F485BE951}"/>
                </a:ext>
              </a:extLst>
            </p:cNvPr>
            <p:cNvPicPr>
              <a:picLocks noChangeAspect="1"/>
            </p:cNvPicPr>
            <p:nvPr/>
          </p:nvPicPr>
          <p:blipFill rotWithShape="1">
            <a:blip r:embed="rId7"/>
            <a:srcRect l="18407" t="12960" r="15138" b="18407"/>
            <a:stretch/>
          </p:blipFill>
          <p:spPr>
            <a:xfrm>
              <a:off x="230257" y="5441287"/>
              <a:ext cx="796834" cy="822960"/>
            </a:xfrm>
            <a:prstGeom prst="rect">
              <a:avLst/>
            </a:prstGeom>
          </p:spPr>
        </p:pic>
        <p:sp>
          <p:nvSpPr>
            <p:cNvPr id="17" name="TextBox 16">
              <a:extLst>
                <a:ext uri="{FF2B5EF4-FFF2-40B4-BE49-F238E27FC236}">
                  <a16:creationId xmlns:a16="http://schemas.microsoft.com/office/drawing/2014/main" id="{B64B3CD0-1152-419A-A165-0B3B0C68F151}"/>
                </a:ext>
              </a:extLst>
            </p:cNvPr>
            <p:cNvSpPr txBox="1"/>
            <p:nvPr/>
          </p:nvSpPr>
          <p:spPr>
            <a:xfrm>
              <a:off x="1132336" y="5621936"/>
              <a:ext cx="6242172" cy="855601"/>
            </a:xfrm>
            <a:prstGeom prst="rect">
              <a:avLst/>
            </a:prstGeom>
            <a:noFill/>
          </p:spPr>
          <p:txBody>
            <a:bodyPr wrap="square" rtlCol="0">
              <a:spAutoFit/>
            </a:bodyPr>
            <a:lstStyle/>
            <a:p>
              <a:pPr defTabSz="1348370">
                <a:defRPr/>
              </a:pPr>
              <a:r>
                <a:rPr lang="en-US" sz="2000" dirty="0">
                  <a:solidFill>
                    <a:schemeClr val="tx2"/>
                  </a:solidFill>
                  <a:latin typeface="Roboto Condensed"/>
                </a:rPr>
                <a:t>https://github.com/vladcatrinescu/Five-PowerShell-Reports-For-Office365</a:t>
              </a:r>
            </a:p>
          </p:txBody>
        </p:sp>
      </p:grpSp>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8"/>
          <a:stretch>
            <a:fillRect/>
          </a:stretch>
        </p:blipFill>
        <p:spPr>
          <a:xfrm>
            <a:off x="6544278" y="0"/>
            <a:ext cx="5692740" cy="6858000"/>
          </a:xfrm>
          <a:prstGeom prst="rect">
            <a:avLst/>
          </a:prstGeom>
        </p:spPr>
      </p:pic>
    </p:spTree>
    <p:extLst>
      <p:ext uri="{BB962C8B-B14F-4D97-AF65-F5344CB8AC3E}">
        <p14:creationId xmlns:p14="http://schemas.microsoft.com/office/powerpoint/2010/main" val="1666887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t>5 PowerShell reports every Office 365 admin needs to have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Vlad Catrinescu</a:t>
            </a:r>
          </a:p>
          <a:p>
            <a:r>
              <a:rPr lang="en-US" dirty="0"/>
              <a:t>Product Evangelist @ Valo Intranet  | Microsoft MVP</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8419" y="4386503"/>
            <a:ext cx="4669635" cy="984885"/>
          </a:xfrm>
          <a:prstGeom prst="rect">
            <a:avLst/>
          </a:prstGeom>
          <a:noFill/>
        </p:spPr>
        <p:txBody>
          <a:bodyPr wrap="square" lIns="0" tIns="0" rIns="0" bIns="0" rtlCol="0">
            <a:spAutoFit/>
          </a:bodyPr>
          <a:lstStyle/>
          <a:p>
            <a:pPr algn="ctr" defTabSz="914224">
              <a:defRPr/>
            </a:pPr>
            <a:r>
              <a:rPr lang="en-US" sz="1600" kern="0" dirty="0">
                <a:solidFill>
                  <a:srgbClr val="FFFFFF"/>
                </a:solidFill>
                <a:latin typeface="Roboto Condensed"/>
              </a:rPr>
              <a:t>There are many variations of passages of lorem ipsum available, but the majority have suffered alteration</a:t>
            </a:r>
            <a:br>
              <a:rPr lang="en-US" sz="1600" kern="0" dirty="0">
                <a:solidFill>
                  <a:srgbClr val="FFFFFF"/>
                </a:solidFill>
                <a:latin typeface="Roboto Condensed"/>
              </a:rPr>
            </a:br>
            <a:r>
              <a:rPr lang="en-US" sz="1600" kern="0" dirty="0">
                <a:solidFill>
                  <a:srgbClr val="FFFFFF"/>
                </a:solidFill>
                <a:latin typeface="Roboto Condensed"/>
              </a:rPr>
              <a:t>in some form, by injected humour</a:t>
            </a:r>
          </a:p>
        </p:txBody>
      </p:sp>
      <p:sp>
        <p:nvSpPr>
          <p:cNvPr id="40" name="Rectangle 39"/>
          <p:cNvSpPr/>
          <p:nvPr/>
        </p:nvSpPr>
        <p:spPr>
          <a:xfrm>
            <a:off x="183922" y="3618520"/>
            <a:ext cx="5498621" cy="584775"/>
          </a:xfrm>
          <a:prstGeom prst="rect">
            <a:avLst/>
          </a:prstGeom>
        </p:spPr>
        <p:txBody>
          <a:bodyPr wrap="none">
            <a:spAutoFit/>
          </a:bodyPr>
          <a:lstStyle/>
          <a:p>
            <a:pPr algn="ctr" defTabSz="914224">
              <a:defRPr/>
            </a:pPr>
            <a:r>
              <a:rPr lang="en-US" sz="3200" b="1" kern="0" dirty="0">
                <a:solidFill>
                  <a:srgbClr val="FFFFFF"/>
                </a:solidFill>
                <a:latin typeface="Roboto Condensed"/>
              </a:rPr>
              <a:t>THE KEY IS ALWAYS YOU!</a:t>
            </a:r>
          </a:p>
        </p:txBody>
      </p:sp>
      <p:cxnSp>
        <p:nvCxnSpPr>
          <p:cNvPr id="42" name="Straight Connector 41"/>
          <p:cNvCxnSpPr/>
          <p:nvPr/>
        </p:nvCxnSpPr>
        <p:spPr>
          <a:xfrm>
            <a:off x="1836552" y="4232905"/>
            <a:ext cx="2193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3157" y="3433157"/>
            <a:ext cx="5533951" cy="1156091"/>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Pluralsight 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Creating video content for one of the most popular and </a:t>
              </a:r>
              <a:r>
                <a:rPr lang="en-US" sz="1733" b="1" kern="0" dirty="0">
                  <a:solidFill>
                    <a:srgbClr val="0070C0"/>
                  </a:solidFill>
                  <a:latin typeface="Roboto Medium"/>
                </a:rPr>
                <a:t>best quality </a:t>
              </a:r>
              <a:r>
                <a:rPr lang="en-US" sz="1733"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733"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grpSp>
      <p:grpSp>
        <p:nvGrpSpPr>
          <p:cNvPr id="11" name="Group 10"/>
          <p:cNvGrpSpPr/>
          <p:nvPr/>
        </p:nvGrpSpPr>
        <p:grpSpPr>
          <a:xfrm>
            <a:off x="6342227" y="1014549"/>
            <a:ext cx="5551967" cy="1158787"/>
            <a:chOff x="4756695" y="760654"/>
            <a:chExt cx="4164566" cy="869214"/>
          </a:xfrm>
        </p:grpSpPr>
        <p:sp>
          <p:nvSpPr>
            <p:cNvPr id="30" name="TextBox 29"/>
            <p:cNvSpPr txBox="1"/>
            <p:nvPr/>
          </p:nvSpPr>
          <p:spPr>
            <a:xfrm>
              <a:off x="5671990" y="806352"/>
              <a:ext cx="3249271" cy="650079"/>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Office Apps and Services </a:t>
              </a:r>
              <a:r>
                <a:rPr lang="en-US" sz="1866" b="1" kern="0" cap="all" dirty="0" err="1">
                  <a:solidFill>
                    <a:srgbClr val="176490"/>
                  </a:solidFill>
                  <a:latin typeface="Roboto Condensed"/>
                </a:rPr>
                <a:t>mvp</a:t>
              </a:r>
              <a:br>
                <a:rPr lang="en-US" sz="1333" kern="0" dirty="0">
                  <a:solidFill>
                    <a:srgbClr val="262626">
                      <a:lumMod val="50000"/>
                      <a:lumOff val="50000"/>
                    </a:srgbClr>
                  </a:solidFill>
                  <a:latin typeface="Roboto Condensed"/>
                </a:rPr>
              </a:br>
              <a:r>
                <a:rPr lang="en-US" sz="1733" b="1" kern="0" dirty="0">
                  <a:solidFill>
                    <a:srgbClr val="0070C0"/>
                  </a:solidFill>
                  <a:latin typeface="Roboto Medium"/>
                </a:rPr>
                <a:t>SharePoint MVP </a:t>
              </a:r>
              <a:r>
                <a:rPr lang="en-US" sz="1733" kern="0" dirty="0">
                  <a:solidFill>
                    <a:srgbClr val="52C3CB">
                      <a:lumMod val="25000"/>
                    </a:srgbClr>
                  </a:solidFill>
                  <a:latin typeface="Roboto Medium"/>
                </a:rPr>
                <a:t>since 2013</a:t>
              </a:r>
              <a:br>
                <a:rPr lang="en-US" sz="1733" kern="0" dirty="0">
                  <a:solidFill>
                    <a:srgbClr val="52C3CB">
                      <a:lumMod val="25000"/>
                    </a:srgbClr>
                  </a:solidFill>
                  <a:latin typeface="Roboto Medium"/>
                </a:rPr>
              </a:br>
              <a:r>
                <a:rPr lang="en-US" sz="1733" b="1" kern="0" dirty="0">
                  <a:solidFill>
                    <a:srgbClr val="0070C0"/>
                  </a:solidFill>
                  <a:latin typeface="Roboto Medium"/>
                </a:rPr>
                <a:t>MCT Regional Lead – Canada </a:t>
              </a: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200" b="1" kern="0" dirty="0">
                <a:solidFill>
                  <a:srgbClr val="FFFFFF"/>
                </a:solidFill>
                <a:latin typeface="FontAwesome" pitchFamily="2" charset="0"/>
              </a:endParaRPr>
            </a:p>
          </p:txBody>
        </p:sp>
      </p:grpSp>
      <p:sp>
        <p:nvSpPr>
          <p:cNvPr id="58" name="Title 74"/>
          <p:cNvSpPr txBox="1">
            <a:spLocks/>
          </p:cNvSpPr>
          <p:nvPr/>
        </p:nvSpPr>
        <p:spPr>
          <a:xfrm>
            <a:off x="5865605" y="-83620"/>
            <a:ext cx="7517334" cy="471298"/>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14224">
              <a:defRPr/>
            </a:pPr>
            <a:r>
              <a:rPr lang="en-US" sz="3733" dirty="0">
                <a:solidFill>
                  <a:prstClr val="black"/>
                </a:solidFill>
                <a:latin typeface="Roboto Medium"/>
              </a:rPr>
              <a:t>About</a:t>
            </a:r>
            <a:r>
              <a:rPr lang="en-US" sz="3733" dirty="0">
                <a:solidFill>
                  <a:srgbClr val="262626">
                    <a:lumMod val="50000"/>
                    <a:lumOff val="50000"/>
                  </a:srgbClr>
                </a:solidFill>
                <a:latin typeface="Roboto Medium"/>
              </a:rPr>
              <a:t> </a:t>
            </a:r>
            <a:r>
              <a:rPr lang="en-US" sz="4266" dirty="0">
                <a:solidFill>
                  <a:srgbClr val="297FD5"/>
                </a:solidFill>
                <a:latin typeface="Roboto Medium"/>
              </a:rPr>
              <a:t>Vlad Catrinescu</a:t>
            </a:r>
          </a:p>
        </p:txBody>
      </p:sp>
      <p:grpSp>
        <p:nvGrpSpPr>
          <p:cNvPr id="9" name="Group 8"/>
          <p:cNvGrpSpPr/>
          <p:nvPr/>
        </p:nvGrpSpPr>
        <p:grpSpPr>
          <a:xfrm>
            <a:off x="6015181" y="6337591"/>
            <a:ext cx="2881864" cy="447736"/>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14224">
                <a:defRPr/>
              </a:pPr>
              <a:r>
                <a:rPr lang="en-US" sz="1866" kern="0" dirty="0">
                  <a:solidFill>
                    <a:srgbClr val="52C3CB">
                      <a:lumMod val="25000"/>
                    </a:srgbClr>
                  </a:solidFill>
                  <a:latin typeface="Roboto Medium"/>
                </a:rPr>
                <a:t>@vladcatrinescu</a:t>
              </a:r>
            </a:p>
          </p:txBody>
        </p:sp>
      </p:grpSp>
      <p:grpSp>
        <p:nvGrpSpPr>
          <p:cNvPr id="10" name="Group 9"/>
          <p:cNvGrpSpPr/>
          <p:nvPr/>
        </p:nvGrpSpPr>
        <p:grpSpPr>
          <a:xfrm>
            <a:off x="8671518" y="6337591"/>
            <a:ext cx="2889527" cy="451040"/>
            <a:chOff x="6424894" y="4726888"/>
            <a:chExt cx="2167454"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1829126" cy="300125"/>
            </a:xfrm>
            <a:prstGeom prst="rect">
              <a:avLst/>
            </a:prstGeom>
          </p:spPr>
          <p:txBody>
            <a:bodyPr wrap="none">
              <a:spAutoFit/>
            </a:bodyPr>
            <a:lstStyle/>
            <a:p>
              <a:pPr defTabSz="914224">
                <a:defRPr/>
              </a:pPr>
              <a:r>
                <a:rPr lang="en-US" sz="2000" kern="0" dirty="0">
                  <a:solidFill>
                    <a:srgbClr val="52C3CB">
                      <a:lumMod val="25000"/>
                    </a:srgbClr>
                  </a:solidFill>
                  <a:latin typeface="Roboto Medium"/>
                </a:rPr>
                <a:t>VladTalksTech.com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21260" y="477693"/>
            <a:ext cx="6857028" cy="5862335"/>
          </a:xfrm>
        </p:spPr>
      </p:pic>
      <p:grpSp>
        <p:nvGrpSpPr>
          <p:cNvPr id="4" name="Group 3"/>
          <p:cNvGrpSpPr/>
          <p:nvPr/>
        </p:nvGrpSpPr>
        <p:grpSpPr>
          <a:xfrm>
            <a:off x="6446641" y="4736462"/>
            <a:ext cx="5470467" cy="1446940"/>
            <a:chOff x="6446690" y="4223046"/>
            <a:chExt cx="5471244" cy="1447142"/>
          </a:xfrm>
        </p:grpSpPr>
        <p:grpSp>
          <p:nvGrpSpPr>
            <p:cNvPr id="13" name="Group 12"/>
            <p:cNvGrpSpPr/>
            <p:nvPr/>
          </p:nvGrpSpPr>
          <p:grpSpPr>
            <a:xfrm>
              <a:off x="6546336" y="4270611"/>
              <a:ext cx="5371598" cy="1399577"/>
              <a:chOff x="4909751" y="3202950"/>
              <a:chExt cx="4028698" cy="1049680"/>
            </a:xfrm>
          </p:grpSpPr>
          <p:sp>
            <p:nvSpPr>
              <p:cNvPr id="24" name="TextBox 23"/>
              <p:cNvSpPr txBox="1"/>
              <p:nvPr/>
            </p:nvSpPr>
            <p:spPr>
              <a:xfrm>
                <a:off x="5689178" y="3202950"/>
                <a:ext cx="3249271" cy="1049680"/>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Author of the books “</a:t>
                </a:r>
                <a:r>
                  <a:rPr lang="en-US" sz="1733" b="1" kern="0" dirty="0">
                    <a:solidFill>
                      <a:srgbClr val="0070C0"/>
                    </a:solidFill>
                    <a:latin typeface="Roboto Medium"/>
                  </a:rPr>
                  <a:t>Deploying SharePoint 2016</a:t>
                </a:r>
                <a:r>
                  <a:rPr lang="en-US" sz="1733" kern="0" dirty="0">
                    <a:solidFill>
                      <a:srgbClr val="52C3CB">
                        <a:lumMod val="25000"/>
                      </a:srgbClr>
                    </a:solidFill>
                    <a:latin typeface="Roboto Medium"/>
                  </a:rPr>
                  <a:t>” &amp; “</a:t>
                </a:r>
                <a:r>
                  <a:rPr lang="en-US" sz="1733" b="1" kern="0" dirty="0">
                    <a:solidFill>
                      <a:srgbClr val="0070C0"/>
                    </a:solidFill>
                    <a:latin typeface="Roboto Medium"/>
                  </a:rPr>
                  <a:t>Essential PowerShell for Office 365</a:t>
                </a:r>
                <a:r>
                  <a:rPr lang="en-US" sz="1733" kern="0" dirty="0">
                    <a:solidFill>
                      <a:srgbClr val="52C3CB">
                        <a:lumMod val="25000"/>
                      </a:srgbClr>
                    </a:solidFill>
                    <a:latin typeface="Roboto Medium"/>
                  </a:rPr>
                  <a:t>” &amp; “</a:t>
                </a:r>
                <a:r>
                  <a:rPr lang="en-US" sz="1733" b="1" kern="0" dirty="0">
                    <a:solidFill>
                      <a:srgbClr val="0070C0"/>
                    </a:solidFill>
                    <a:latin typeface="Roboto Medium"/>
                  </a:rPr>
                  <a:t>Deploying SharePoint 2019</a:t>
                </a:r>
                <a:r>
                  <a:rPr lang="en-US" sz="1733"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389440" y="2172112"/>
            <a:ext cx="5483599" cy="914270"/>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Product Evangelist</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Working for </a:t>
              </a:r>
              <a:r>
                <a:rPr lang="en-US" sz="1733" b="1" kern="0" dirty="0" err="1">
                  <a:solidFill>
                    <a:srgbClr val="0070C0"/>
                  </a:solidFill>
                  <a:latin typeface="Roboto Medium"/>
                </a:rPr>
                <a:t>Valo</a:t>
              </a:r>
              <a:r>
                <a:rPr lang="en-US" sz="1733" b="1" kern="0" dirty="0">
                  <a:solidFill>
                    <a:srgbClr val="0070C0"/>
                  </a:solidFill>
                  <a:latin typeface="Roboto Medium"/>
                </a:rPr>
                <a:t> Intranet</a:t>
              </a:r>
              <a:endParaRPr lang="en-US" sz="1733"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332E7-8332-40F2-9738-9ADBF41F8C91}"/>
              </a:ext>
            </a:extLst>
          </p:cNvPr>
          <p:cNvSpPr>
            <a:spLocks noGrp="1"/>
          </p:cNvSpPr>
          <p:nvPr>
            <p:ph type="title"/>
          </p:nvPr>
        </p:nvSpPr>
        <p:spPr/>
        <p:txBody>
          <a:bodyPr/>
          <a:lstStyle/>
          <a:p>
            <a:r>
              <a:rPr lang="en-US" sz="4000" dirty="0"/>
              <a:t>SharePoint Online External Users Report</a:t>
            </a:r>
          </a:p>
        </p:txBody>
      </p:sp>
    </p:spTree>
    <p:extLst>
      <p:ext uri="{BB962C8B-B14F-4D97-AF65-F5344CB8AC3E}">
        <p14:creationId xmlns:p14="http://schemas.microsoft.com/office/powerpoint/2010/main" val="398021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buNone/>
            </a:pPr>
            <a:r>
              <a:rPr lang="en-US" sz="4400" b="1" dirty="0">
                <a:solidFill>
                  <a:schemeClr val="accent1"/>
                </a:solidFill>
              </a:rPr>
              <a:t>Modules Used</a:t>
            </a:r>
          </a:p>
        </p:txBody>
      </p:sp>
      <p:pic>
        <p:nvPicPr>
          <p:cNvPr id="2050" name="Picture 2">
            <a:extLst>
              <a:ext uri="{FF2B5EF4-FFF2-40B4-BE49-F238E27FC236}">
                <a16:creationId xmlns:a16="http://schemas.microsoft.com/office/drawing/2014/main" id="{AB21CAD3-9591-42CF-AB92-238F6172F6AC}"/>
              </a:ext>
            </a:extLst>
          </p:cNvPr>
          <p:cNvPicPr>
            <a:picLocks noChangeAspect="1" noChangeArrowheads="1"/>
          </p:cNvPicPr>
          <p:nvPr/>
        </p:nvPicPr>
        <p:blipFill>
          <a:blip r:embed="rId2"/>
          <a:srcRect/>
          <a:stretch/>
        </p:blipFill>
        <p:spPr bwMode="auto">
          <a:xfrm>
            <a:off x="8691970" y="2877128"/>
            <a:ext cx="2262003" cy="22092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E3B244-AFF1-4B9D-AE3E-2CD6E1FA6463}"/>
              </a:ext>
            </a:extLst>
          </p:cNvPr>
          <p:cNvSpPr txBox="1"/>
          <p:nvPr/>
        </p:nvSpPr>
        <p:spPr>
          <a:xfrm>
            <a:off x="584199" y="2410064"/>
            <a:ext cx="6178551" cy="3693319"/>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SharePoint Online enables users to share sites and documents with external users</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There is no built-in report for Office 365 administrators to view what sites are shared and with whom</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This report is not only useful for ongoing security, but can also be a requirement for </a:t>
            </a:r>
            <a:r>
              <a:rPr lang="en-US" sz="2400">
                <a:gradFill>
                  <a:gsLst>
                    <a:gs pos="2917">
                      <a:schemeClr val="tx1"/>
                    </a:gs>
                    <a:gs pos="30000">
                      <a:schemeClr val="tx1"/>
                    </a:gs>
                  </a:gsLst>
                  <a:lin ang="5400000" scaled="0"/>
                </a:gradFill>
              </a:rPr>
              <a:t>todays organizations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8363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55177-40A8-4305-B88E-A3D6E8BBBA9E}"/>
              </a:ext>
            </a:extLst>
          </p:cNvPr>
          <p:cNvSpPr>
            <a:spLocks noGrp="1"/>
          </p:cNvSpPr>
          <p:nvPr>
            <p:ph type="title"/>
          </p:nvPr>
        </p:nvSpPr>
        <p:spPr/>
        <p:txBody>
          <a:bodyPr/>
          <a:lstStyle/>
          <a:p>
            <a:r>
              <a:rPr lang="en-US" dirty="0"/>
              <a:t>Power Automate Inventory</a:t>
            </a:r>
            <a:endParaRPr lang="en-CA" dirty="0"/>
          </a:p>
        </p:txBody>
      </p:sp>
    </p:spTree>
    <p:extLst>
      <p:ext uri="{BB962C8B-B14F-4D97-AF65-F5344CB8AC3E}">
        <p14:creationId xmlns:p14="http://schemas.microsoft.com/office/powerpoint/2010/main" val="253391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2954655"/>
          </a:xfrm>
          <a:prstGeom prst="rect">
            <a:avLst/>
          </a:prstGeom>
          <a:noFill/>
        </p:spPr>
        <p:txBody>
          <a:bodyPr wrap="square" lIns="0" tIns="0" rIns="0" bIns="0" rtlCol="0">
            <a:spAutoFit/>
          </a:bodyPr>
          <a:lstStyle/>
          <a:p>
            <a:pPr algn="just"/>
            <a:r>
              <a:rPr lang="en-US" sz="2400" dirty="0">
                <a:gradFill>
                  <a:gsLst>
                    <a:gs pos="2917">
                      <a:schemeClr val="tx1"/>
                    </a:gs>
                    <a:gs pos="30000">
                      <a:schemeClr val="tx1"/>
                    </a:gs>
                  </a:gsLst>
                  <a:lin ang="5400000" scaled="0"/>
                </a:gradFill>
              </a:rPr>
              <a:t>Office 365 Users are free to create their own workflows inside Microsoft Power Automate</a:t>
            </a:r>
          </a:p>
          <a:p>
            <a:pPr algn="just"/>
            <a:endParaRPr lang="en-US" sz="2400" dirty="0">
              <a:gradFill>
                <a:gsLst>
                  <a:gs pos="2917">
                    <a:schemeClr val="tx1"/>
                  </a:gs>
                  <a:gs pos="30000">
                    <a:schemeClr val="tx1"/>
                  </a:gs>
                </a:gsLst>
                <a:lin ang="5400000" scaled="0"/>
              </a:gradFill>
            </a:endParaRPr>
          </a:p>
          <a:p>
            <a:pPr algn="just"/>
            <a:r>
              <a:rPr lang="en-US" sz="2400" dirty="0">
                <a:gradFill>
                  <a:gsLst>
                    <a:gs pos="2917">
                      <a:schemeClr val="tx1"/>
                    </a:gs>
                    <a:gs pos="30000">
                      <a:schemeClr val="tx1"/>
                    </a:gs>
                  </a:gsLst>
                  <a:lin ang="5400000" scaled="0"/>
                </a:gradFill>
              </a:rPr>
              <a:t>You want to make sure that you are an owner of the most used flows in your organization</a:t>
            </a:r>
          </a:p>
          <a:p>
            <a:pPr algn="just"/>
            <a:endParaRPr lang="en-US" sz="2400" dirty="0">
              <a:gradFill>
                <a:gsLst>
                  <a:gs pos="2917">
                    <a:schemeClr val="tx1"/>
                  </a:gs>
                  <a:gs pos="30000">
                    <a:schemeClr val="tx1"/>
                  </a:gs>
                </a:gsLst>
                <a:lin ang="5400000" scaled="0"/>
              </a:gradFill>
            </a:endParaRPr>
          </a:p>
          <a:p>
            <a:pPr algn="just"/>
            <a:r>
              <a:rPr lang="en-US" sz="2400" dirty="0">
                <a:gradFill>
                  <a:gsLst>
                    <a:gs pos="2917">
                      <a:schemeClr val="tx1"/>
                    </a:gs>
                    <a:gs pos="30000">
                      <a:schemeClr val="tx1"/>
                    </a:gs>
                  </a:gsLst>
                  <a:lin ang="5400000" scaled="0"/>
                </a:gradFill>
              </a:rPr>
              <a:t>You want to identify the most used flows in your organization</a:t>
            </a:r>
          </a:p>
        </p:txBody>
      </p:sp>
      <p:pic>
        <p:nvPicPr>
          <p:cNvPr id="1026" name="Picture 2" descr="Image result for powerapps logo">
            <a:extLst>
              <a:ext uri="{FF2B5EF4-FFF2-40B4-BE49-F238E27FC236}">
                <a16:creationId xmlns:a16="http://schemas.microsoft.com/office/drawing/2014/main" id="{921F56F1-88F5-4B49-B25D-1BF6DFBA4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255" y="2531857"/>
            <a:ext cx="2910159" cy="11905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Power Automate logo">
            <a:extLst>
              <a:ext uri="{FF2B5EF4-FFF2-40B4-BE49-F238E27FC236}">
                <a16:creationId xmlns:a16="http://schemas.microsoft.com/office/drawing/2014/main" id="{52505285-137B-4072-BA0D-474611344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3450" y="312711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320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55177-40A8-4305-B88E-A3D6E8BBBA9E}"/>
              </a:ext>
            </a:extLst>
          </p:cNvPr>
          <p:cNvSpPr>
            <a:spLocks noGrp="1"/>
          </p:cNvSpPr>
          <p:nvPr>
            <p:ph type="title"/>
          </p:nvPr>
        </p:nvSpPr>
        <p:spPr/>
        <p:txBody>
          <a:bodyPr/>
          <a:lstStyle/>
          <a:p>
            <a:r>
              <a:rPr lang="en-US" dirty="0"/>
              <a:t>Teams Governance </a:t>
            </a:r>
            <a:endParaRPr lang="en-CA" dirty="0"/>
          </a:p>
        </p:txBody>
      </p:sp>
    </p:spTree>
    <p:extLst>
      <p:ext uri="{BB962C8B-B14F-4D97-AF65-F5344CB8AC3E}">
        <p14:creationId xmlns:p14="http://schemas.microsoft.com/office/powerpoint/2010/main" val="25603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3FF191-55A9-421F-85A4-53CA6269BC89}"/>
              </a:ext>
            </a:extLst>
          </p:cNvPr>
          <p:cNvSpPr>
            <a:spLocks noGrp="1"/>
          </p:cNvSpPr>
          <p:nvPr>
            <p:ph type="title"/>
          </p:nvPr>
        </p:nvSpPr>
        <p:spPr>
          <a:xfrm>
            <a:off x="588263" y="457200"/>
            <a:ext cx="11018520" cy="769441"/>
          </a:xfrm>
        </p:spPr>
        <p:txBody>
          <a:bodyPr/>
          <a:lstStyle/>
          <a:p>
            <a:r>
              <a:rPr lang="en-US" sz="5000" dirty="0"/>
              <a:t>Fact Sheet</a:t>
            </a:r>
          </a:p>
        </p:txBody>
      </p:sp>
      <p:sp>
        <p:nvSpPr>
          <p:cNvPr id="5" name="Text Placeholder 4">
            <a:extLst>
              <a:ext uri="{FF2B5EF4-FFF2-40B4-BE49-F238E27FC236}">
                <a16:creationId xmlns:a16="http://schemas.microsoft.com/office/drawing/2014/main" id="{0A572676-1154-437A-83B3-5E253DEEFC2E}"/>
              </a:ext>
            </a:extLst>
          </p:cNvPr>
          <p:cNvSpPr>
            <a:spLocks noGrp="1"/>
          </p:cNvSpPr>
          <p:nvPr>
            <p:ph type="body" sz="quarter" idx="10"/>
          </p:nvPr>
        </p:nvSpPr>
        <p:spPr>
          <a:xfrm>
            <a:off x="584199" y="1437481"/>
            <a:ext cx="6892925" cy="677108"/>
          </a:xfrm>
        </p:spPr>
        <p:txBody>
          <a:bodyPr/>
          <a:lstStyle/>
          <a:p>
            <a:pPr marL="0" indent="0">
              <a:buNone/>
            </a:pPr>
            <a:r>
              <a:rPr lang="en-US" sz="4400" b="1" dirty="0">
                <a:solidFill>
                  <a:schemeClr val="accent1"/>
                </a:solidFill>
              </a:rPr>
              <a:t>Business Need</a:t>
            </a:r>
          </a:p>
        </p:txBody>
      </p:sp>
      <p:sp>
        <p:nvSpPr>
          <p:cNvPr id="6" name="Text Placeholder 5">
            <a:extLst>
              <a:ext uri="{FF2B5EF4-FFF2-40B4-BE49-F238E27FC236}">
                <a16:creationId xmlns:a16="http://schemas.microsoft.com/office/drawing/2014/main" id="{DFBE1D69-08AD-48FD-BDA6-6DF30D202B6D}"/>
              </a:ext>
            </a:extLst>
          </p:cNvPr>
          <p:cNvSpPr>
            <a:spLocks noGrp="1"/>
          </p:cNvSpPr>
          <p:nvPr>
            <p:ph type="body" sz="quarter" idx="11"/>
          </p:nvPr>
        </p:nvSpPr>
        <p:spPr>
          <a:xfrm>
            <a:off x="7648576" y="1437481"/>
            <a:ext cx="3953418" cy="677108"/>
          </a:xfrm>
        </p:spPr>
        <p:txBody>
          <a:bodyPr/>
          <a:lstStyle/>
          <a:p>
            <a:pPr marL="0" indent="0" algn="ctr">
              <a:buNone/>
            </a:pPr>
            <a:r>
              <a:rPr lang="en-US" sz="4400" b="1" dirty="0">
                <a:solidFill>
                  <a:schemeClr val="accent1"/>
                </a:solidFill>
              </a:rPr>
              <a:t>Modules Used</a:t>
            </a:r>
          </a:p>
        </p:txBody>
      </p:sp>
      <p:sp>
        <p:nvSpPr>
          <p:cNvPr id="7" name="TextBox 6">
            <a:extLst>
              <a:ext uri="{FF2B5EF4-FFF2-40B4-BE49-F238E27FC236}">
                <a16:creationId xmlns:a16="http://schemas.microsoft.com/office/drawing/2014/main" id="{CBE3B244-AFF1-4B9D-AE3E-2CD6E1FA6463}"/>
              </a:ext>
            </a:extLst>
          </p:cNvPr>
          <p:cNvSpPr txBox="1"/>
          <p:nvPr/>
        </p:nvSpPr>
        <p:spPr>
          <a:xfrm>
            <a:off x="574158" y="2476500"/>
            <a:ext cx="6178551" cy="2954655"/>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Microsoft Teams has a lot of settings around security and confidentiality</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edit messages?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delete messages?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Can users send Gifs and Memes?</a:t>
            </a:r>
          </a:p>
          <a:p>
            <a:pPr marL="342900" indent="-342900" algn="l">
              <a:buFont typeface="Arial" panose="020B0604020202020204" pitchFamily="34" charset="0"/>
              <a:buChar char="•"/>
            </a:pP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How many channels each team has , and other properties!</a:t>
            </a:r>
          </a:p>
        </p:txBody>
      </p:sp>
      <p:pic>
        <p:nvPicPr>
          <p:cNvPr id="2050" name="Picture 2" descr="Image result for Teams">
            <a:extLst>
              <a:ext uri="{FF2B5EF4-FFF2-40B4-BE49-F238E27FC236}">
                <a16:creationId xmlns:a16="http://schemas.microsoft.com/office/drawing/2014/main" id="{F85F5680-21DE-485A-88A0-AB8919CCF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913" y="2325429"/>
            <a:ext cx="2266912" cy="22669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37B5C39-9AE4-442D-8DBD-1A133C4A8ABC}"/>
              </a:ext>
            </a:extLst>
          </p:cNvPr>
          <p:cNvSpPr/>
          <p:nvPr/>
        </p:nvSpPr>
        <p:spPr>
          <a:xfrm>
            <a:off x="7816937" y="4973341"/>
            <a:ext cx="3616696" cy="646331"/>
          </a:xfrm>
          <a:prstGeom prst="rect">
            <a:avLst/>
          </a:prstGeom>
        </p:spPr>
        <p:txBody>
          <a:bodyPr wrap="none">
            <a:spAutoFit/>
          </a:bodyPr>
          <a:lstStyle/>
          <a:p>
            <a:r>
              <a:rPr lang="en-US" sz="3600" dirty="0">
                <a:solidFill>
                  <a:srgbClr val="0072C6"/>
                </a:solidFill>
                <a:latin typeface="Segoe UI" panose="020B0502040204020203" pitchFamily="34" charset="0"/>
              </a:rPr>
              <a:t>EnhancedHTML2</a:t>
            </a:r>
            <a:endParaRPr lang="en-US" sz="3600" dirty="0"/>
          </a:p>
        </p:txBody>
      </p:sp>
    </p:spTree>
    <p:extLst>
      <p:ext uri="{BB962C8B-B14F-4D97-AF65-F5344CB8AC3E}">
        <p14:creationId xmlns:p14="http://schemas.microsoft.com/office/powerpoint/2010/main" val="104051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175</TotalTime>
  <Words>562</Words>
  <Application>Microsoft Office PowerPoint</Application>
  <PresentationFormat>Widescreen</PresentationFormat>
  <Paragraphs>87</Paragraphs>
  <Slides>15</Slides>
  <Notes>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Arial</vt:lpstr>
      <vt:lpstr>Calibri</vt:lpstr>
      <vt:lpstr>Consolas</vt:lpstr>
      <vt:lpstr>FontAwesome</vt:lpstr>
      <vt:lpstr>Gotham Book</vt:lpstr>
      <vt:lpstr>Roboto Condensed</vt:lpstr>
      <vt:lpstr>Roboto Medium</vt:lpstr>
      <vt:lpstr>Segoe UI</vt:lpstr>
      <vt:lpstr>Segoe UI Semibold</vt:lpstr>
      <vt:lpstr>Segoe UI Semilight</vt:lpstr>
      <vt:lpstr>Wingdings</vt:lpstr>
      <vt:lpstr>White Template</vt:lpstr>
      <vt:lpstr>Light Gray Template</vt:lpstr>
      <vt:lpstr>Black Template</vt:lpstr>
      <vt:lpstr>PowerPoint Presentation</vt:lpstr>
      <vt:lpstr>5 PowerShell reports every Office 365 admin needs to have</vt:lpstr>
      <vt:lpstr>PowerPoint Presentation</vt:lpstr>
      <vt:lpstr>SharePoint Online External Users Report</vt:lpstr>
      <vt:lpstr>Fact Sheet</vt:lpstr>
      <vt:lpstr>Power Automate Inventory</vt:lpstr>
      <vt:lpstr>Fact Sheet</vt:lpstr>
      <vt:lpstr>Teams Governance </vt:lpstr>
      <vt:lpstr>Fact Sheet</vt:lpstr>
      <vt:lpstr>Office 365 Groups Usage Report</vt:lpstr>
      <vt:lpstr>Fact Sheet</vt:lpstr>
      <vt:lpstr>Profile Completeness Report</vt:lpstr>
      <vt:lpstr>Fact Sheet</vt:lpstr>
      <vt:lpstr>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Vlad Catrinescu</dc:creator>
  <cp:keywords>Microsoft Ignite The Tour FY20</cp:keywords>
  <dc:description/>
  <cp:lastModifiedBy>Vlad Catrinescu</cp:lastModifiedBy>
  <cp:revision>12</cp:revision>
  <dcterms:created xsi:type="dcterms:W3CDTF">2020-01-06T15:36:57Z</dcterms:created>
  <dcterms:modified xsi:type="dcterms:W3CDTF">2020-01-07T22:00:30Z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